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67" autoAdjust="0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31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294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69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86" y="1078587"/>
            <a:ext cx="686276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INTERNSHIP PHASE II: 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6280190" y="2441364"/>
            <a:ext cx="75564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 Learning and Reinforcement Learning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6280190" y="4094130"/>
            <a:ext cx="5716191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Exploring Bias in Models</a:t>
            </a:r>
            <a:endParaRPr lang="en-US" sz="3900" dirty="0"/>
          </a:p>
        </p:txBody>
      </p:sp>
      <p:sp>
        <p:nvSpPr>
          <p:cNvPr id="7" name="Text 4"/>
          <p:cNvSpPr/>
          <p:nvPr/>
        </p:nvSpPr>
        <p:spPr>
          <a:xfrm>
            <a:off x="6280190" y="56203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Sanjusri.S.R-1BG23CS133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88" y="59760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Shambhavi Pandey-1BG23CS137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3674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Vinutha.B.S-1BG23CS188</a:t>
            </a: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727" y="7806457"/>
            <a:ext cx="2724530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6057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280215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CNN-based classifier to predict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Eyeglasses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attribute from facial images using the CelebA dataset.Analyze and compare model performance across demographic subgroups: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 (male/female)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skin tone (light/dark)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.Detect and evaluate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algorithmic bias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identify fairness issues in deep learning models.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439" y="515541"/>
            <a:ext cx="919388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Methodology: A Step-by-Step Approach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655439" y="1533882"/>
            <a:ext cx="187285" cy="1123712"/>
          </a:xfrm>
          <a:prstGeom prst="roundRect">
            <a:avLst>
              <a:gd name="adj" fmla="val 42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30010" y="1721168"/>
            <a:ext cx="25752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30010" y="2155269"/>
            <a:ext cx="1294495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Mount Google Drive, extract CelebA, load and preprocess labels, and visualize sample images for verification.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936308" y="2797969"/>
            <a:ext cx="187285" cy="1123712"/>
          </a:xfrm>
          <a:prstGeom prst="roundRect">
            <a:avLst>
              <a:gd name="adj" fmla="val 42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10878" y="2985254"/>
            <a:ext cx="25752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Structuring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310878" y="3419356"/>
            <a:ext cx="1266408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 images to "Eyeglasses" labels and split into 80:20 train/validation sets using ImageDataGenerators.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217295" y="4062055"/>
            <a:ext cx="187285" cy="1123712"/>
          </a:xfrm>
          <a:prstGeom prst="roundRect">
            <a:avLst>
              <a:gd name="adj" fmla="val 42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91866" y="4249341"/>
            <a:ext cx="25752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Development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591866" y="4683443"/>
            <a:ext cx="1238309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simple CNN with two convolutional layers, max-pooling, a dense layer, and sigmoid output.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498163" y="5326142"/>
            <a:ext cx="187285" cy="1123712"/>
          </a:xfrm>
          <a:prstGeom prst="roundRect">
            <a:avLst>
              <a:gd name="adj" fmla="val 42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872734" y="5513427"/>
            <a:ext cx="2608659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&amp; Evaluation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872734" y="5947529"/>
            <a:ext cx="1210222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the model over 5 epochs and evaluate performance by plotting accuracy and loss.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779091" y="6613854"/>
            <a:ext cx="187285" cy="1123712"/>
          </a:xfrm>
          <a:prstGeom prst="roundRect">
            <a:avLst>
              <a:gd name="adj" fmla="val 42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153601" y="6799778"/>
            <a:ext cx="25752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Bias Analysis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2209346" y="7347171"/>
            <a:ext cx="1238309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performance across demographic subgroups to identify bias based on gender or skin tone.</a:t>
            </a:r>
            <a:endParaRPr lang="en-US" sz="14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649" y="7542177"/>
            <a:ext cx="1914792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562689"/>
            <a:ext cx="1027842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Assumptions: Framing Our Analysis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15685" y="1674376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80173" y="1744623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Binary Gender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80173" y="2218730"/>
            <a:ext cx="1253454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 is binary (Male=1, Female=0) in the CelebA dataset.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15685" y="2954655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80173" y="3024902"/>
            <a:ext cx="306669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Brightness as Skin Tone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380173" y="3499009"/>
            <a:ext cx="1253454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Skin tone is approximated using image brightness as a proxy.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5685" y="4234934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380173" y="4305181"/>
            <a:ext cx="295691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Representative Dataset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380173" y="4779288"/>
            <a:ext cx="1253454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is assumed to be representative, attributing biases to model behavior.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5685" y="5515213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380173" y="5585460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Suitable Architecture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380173" y="6059567"/>
            <a:ext cx="1253454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chosen model architecture is suitable for binary classification tasks.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5685" y="6795492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380173" y="6865739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Sufficient Sampling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380173" y="7339846"/>
            <a:ext cx="1253454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Sampling ~1000 images is considered sufficient to detect bias trends.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090" y="7587649"/>
            <a:ext cx="1914792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798" y="523161"/>
            <a:ext cx="9502140" cy="653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Evaluation: Performance Metrics</a:t>
            </a:r>
            <a:endParaRPr lang="en-US" sz="4100" dirty="0"/>
          </a:p>
        </p:txBody>
      </p:sp>
      <p:sp>
        <p:nvSpPr>
          <p:cNvPr id="5" name="Text 1"/>
          <p:cNvSpPr/>
          <p:nvPr/>
        </p:nvSpPr>
        <p:spPr>
          <a:xfrm>
            <a:off x="800066" y="1796005"/>
            <a:ext cx="6417350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showed good overall performance. However, gender and intersectional biases were observed. Females, especially light-skinned, had higher accuracy.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7859673" y="6756558"/>
            <a:ext cx="6417350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Skin tone accuracy was balanced, yet intersectional analysis revealed variations.</a:t>
            </a:r>
            <a:endParaRPr lang="en-US" sz="14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5C7354B-CC1A-5529-069C-B42D72E7F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66" y="3009085"/>
            <a:ext cx="5341941" cy="4356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E29D0A8-963D-0463-C316-D9083F221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673" y="2027370"/>
            <a:ext cx="5645379" cy="43561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8861" y="7619915"/>
            <a:ext cx="1914792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1064"/>
            <a:ext cx="753201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Deeper Dive: Bias in Detail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4774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eyeglasses model exhibited a notable gender bias, with higher accuracy for female faces (99.13%) compared to male faces (92.99%). This disparity suggests potential imbalances in training data or learned feature differences.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584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skin tone accuracy was relatively balanced, the highest performance was observed in light-skinned females (99.68%). This highlights the critical need for intersectional fairness and diversified training data to reduce bias.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3936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eyeglasses classification model showed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accuracy for female faces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than male faces, indicating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 bias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predictions. This suggests the model performs better on detecting eyeglasses in females, possibly due to imbalance in the training data or learned feature differences.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8322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contrast,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across light and dark skin tones was fairly balanced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showing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skin tone bias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However,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performance was observed in light-skinned females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highlighting the need for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intersectional fairness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potential improvements in data diversity and model training.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5319" y="7558699"/>
            <a:ext cx="1914792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78855" y="466130"/>
            <a:ext cx="4655582" cy="581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Summary: 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855" y="1301829"/>
            <a:ext cx="423148" cy="4231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78855" y="1936552"/>
            <a:ext cx="232779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078855" y="2328982"/>
            <a:ext cx="795909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trained a CNN to classify eyeglasses in facial images.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855" y="3022997"/>
            <a:ext cx="423148" cy="4231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78855" y="3657719"/>
            <a:ext cx="232779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Bias Detection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078855" y="4050149"/>
            <a:ext cx="795909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measurable accuracy gaps across gender and skin tone groups.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855" y="4744164"/>
            <a:ext cx="423148" cy="4231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78855" y="5378887"/>
            <a:ext cx="232779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Fairness Analysis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078855" y="5771317"/>
            <a:ext cx="795909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Quantified potential fairness concerns through detailed visualization.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855" y="6465332"/>
            <a:ext cx="423148" cy="42314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78855" y="7100054"/>
            <a:ext cx="232779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Implications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6078855" y="7492484"/>
            <a:ext cx="795909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Highlighted the importance of fairness-aware evaluation in AI systems.</a:t>
            </a:r>
            <a:endParaRPr lang="en-US" sz="13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462" y="32045"/>
            <a:ext cx="5399566" cy="81766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5608" y="7627917"/>
            <a:ext cx="1914792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5623"/>
            <a:ext cx="658951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Enhancements: 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715816"/>
            <a:ext cx="4196358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5025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Expansion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028224" y="347626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larger, more balanced datasets for improved generalization.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715816"/>
            <a:ext cx="4196358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95025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Bias Mitigation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451396" y="347626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techniques like re-weighting or data augmentation.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715816"/>
            <a:ext cx="4196358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95025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Architecture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9874568" y="347626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 with robust models like ResNet or EfficientNet for better performance.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26223"/>
            <a:ext cx="6407944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26065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Skin Tone Accuracy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028224" y="578667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 sophisticated methods for skin tone analysis, leveraging labeled datasets.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5026223"/>
            <a:ext cx="6407944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526065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Intersectional Depth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7662982" y="578667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deeper analysis of multi-attribute bias combinations for comprehensive fairness.</a:t>
            </a:r>
            <a:endParaRPr lang="en-US" sz="17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662" y="7507554"/>
            <a:ext cx="1914792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6738"/>
            <a:ext cx="863048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Reflections and Key Learnings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83098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We Learned: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6677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AI models beyond overall accuracy is crucial.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7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AI systems can carry unintentional demographic biases.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54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preparation and sampling critically affect fairness outcomes.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3033" y="283098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Skills Gained: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603033" y="36629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 model building and implementation.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0" y="41448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dataset handling and preprocessing techniques.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94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bias and fairness evaluation methods.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7296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 of demographic performance differences.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608" y="7600542"/>
            <a:ext cx="1914792" cy="609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652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Dell</cp:lastModifiedBy>
  <cp:revision>5</cp:revision>
  <dcterms:created xsi:type="dcterms:W3CDTF">2025-06-18T14:59:58Z</dcterms:created>
  <dcterms:modified xsi:type="dcterms:W3CDTF">2025-06-18T16:18:14Z</dcterms:modified>
</cp:coreProperties>
</file>